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Oswald" charset="-18"/>
      <p:regular r:id="rId17"/>
      <p:bold r:id="rId18"/>
    </p:embeddedFont>
    <p:embeddedFont>
      <p:font typeface="Source Code Pro" charset="0"/>
      <p:regular r:id="rId19"/>
      <p:bold r:id="rId20"/>
      <p:italic r:id="rId21"/>
      <p:boldItalic r:id="rId22"/>
    </p:embeddedFont>
    <p:embeddedFont>
      <p:font typeface="Patrick Hand" charset="-18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09ec7628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09ec7628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7db2f3e17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7db2f3e17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7db2f3e1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7db2f3e1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7db2f3e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7db2f3e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09ec7628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09ec7628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7db2f3e1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7db2f3e1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7db2f3e1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7db2f3e17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7db2f3e1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7db2f3e1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7db2f3e1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7db2f3e1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7db2f3e1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7db2f3e1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7db2f3e1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7db2f3e1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7db2f3e1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7db2f3e17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7db2f3e1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7db2f3e1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rgbClr val="EAD1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zoSzTAlcr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QoFPrxJk1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2703/384/91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RIMSKE </a:t>
            </a:r>
            <a:r>
              <a:rPr lang="hr" dirty="0" smtClean="0"/>
              <a:t>RELIGIJE – 1. DIO</a:t>
            </a:r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171450" y="3398250"/>
            <a:ext cx="88941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S</a:t>
            </a:r>
            <a:r>
              <a:rPr lang="hr" dirty="0" smtClean="0"/>
              <a:t>tara vjera i novi </a:t>
            </a:r>
            <a:r>
              <a:rPr lang="hr" dirty="0"/>
              <a:t>kultovi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PRORICANJE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5410500" cy="3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Rimljani su voljeli znati kakva ih budućnost čeka.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Nju su tumačili na nekoliko načina: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hr"/>
              <a:t>promatranjem leta ptica- obavljali su ih </a:t>
            </a:r>
            <a:r>
              <a:rPr lang="hr" b="1" i="1"/>
              <a:t>AUGURI</a:t>
            </a:r>
            <a:endParaRPr b="1"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/>
              <a:t>promatranjem utrobe žrtvovanih životinja- obavljali su ih </a:t>
            </a:r>
            <a:r>
              <a:rPr lang="hr" b="1" i="1"/>
              <a:t>HARUSPICI</a:t>
            </a:r>
            <a:endParaRPr b="1" i="1"/>
          </a:p>
        </p:txBody>
      </p:sp>
      <p:sp>
        <p:nvSpPr>
          <p:cNvPr id="124" name="Google Shape;124;p22"/>
          <p:cNvSpPr/>
          <p:nvPr/>
        </p:nvSpPr>
        <p:spPr>
          <a:xfrm>
            <a:off x="5250650" y="171450"/>
            <a:ext cx="3782700" cy="3193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4CCCC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b="1">
                <a:latin typeface="Patrick Hand"/>
                <a:ea typeface="Patrick Hand"/>
                <a:cs typeface="Patrick Hand"/>
                <a:sym typeface="Patrick Hand"/>
              </a:rPr>
              <a:t>RAZMISLI!</a:t>
            </a:r>
            <a:endParaRPr sz="1600" b="1"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Patrick Hand"/>
              <a:buChar char="-"/>
            </a:pPr>
            <a:r>
              <a:rPr lang="hr" sz="1600">
                <a:latin typeface="Patrick Hand"/>
                <a:ea typeface="Patrick Hand"/>
                <a:cs typeface="Patrick Hand"/>
                <a:sym typeface="Patrick Hand"/>
              </a:rPr>
              <a:t>Bave li  se ljudi danas proricanjem? Kako?</a:t>
            </a: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Patrick Hand"/>
              <a:buChar char="-"/>
            </a:pPr>
            <a:r>
              <a:rPr lang="hr" sz="1600">
                <a:latin typeface="Patrick Hand"/>
                <a:ea typeface="Patrick Hand"/>
                <a:cs typeface="Patrick Hand"/>
                <a:sym typeface="Patrick Hand"/>
              </a:rPr>
              <a:t>Što kažu ljudi kada ptice nisko lete?</a:t>
            </a: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HRAMOVI</a:t>
            </a: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843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Rimljani su svojim bogovima gradili hramove.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u="sng">
                <a:solidFill>
                  <a:schemeClr val="hlink"/>
                </a:solidFill>
                <a:hlinkClick r:id="rId3"/>
              </a:rPr>
              <a:t>Jupiterov hram</a:t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0306" y="0"/>
            <a:ext cx="4863694" cy="3242472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2" name="Google Shape;132;p23"/>
          <p:cNvSpPr txBox="1"/>
          <p:nvPr/>
        </p:nvSpPr>
        <p:spPr>
          <a:xfrm>
            <a:off x="4571214" y="3461304"/>
            <a:ext cx="4114800" cy="8001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 smtClean="0">
                <a:latin typeface="Source Code Pro"/>
                <a:ea typeface="Source Code Pro"/>
                <a:cs typeface="Source Code Pro"/>
                <a:sym typeface="Source Code Pro"/>
              </a:rPr>
              <a:t>PANTEON - </a:t>
            </a:r>
            <a:r>
              <a:rPr lang="hr" dirty="0">
                <a:latin typeface="Source Code Pro"/>
                <a:ea typeface="Source Code Pro"/>
                <a:cs typeface="Source Code Pro"/>
                <a:sym typeface="Source Code Pro"/>
              </a:rPr>
              <a:t>Rim</a:t>
            </a: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 smtClean="0">
                <a:latin typeface="Source Code Pro"/>
                <a:ea typeface="Source Code Pro"/>
                <a:cs typeface="Source Code Pro"/>
                <a:sym typeface="Source Code Pro"/>
              </a:rPr>
              <a:t>Hram </a:t>
            </a:r>
            <a:r>
              <a:rPr lang="hr" dirty="0">
                <a:latin typeface="Source Code Pro"/>
                <a:ea typeface="Source Code Pro"/>
                <a:cs typeface="Source Code Pro"/>
                <a:sym typeface="Source Code Pro"/>
              </a:rPr>
              <a:t>posvećen svim bogovima</a:t>
            </a: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Source Code Pro"/>
                <a:ea typeface="Source Code Pro"/>
                <a:cs typeface="Source Code Pro"/>
                <a:sym typeface="Source Code Pro"/>
              </a:rPr>
              <a:t>Izvor: unsplash.com</a:t>
            </a: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Vestin hram</a:t>
            </a:r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311700" y="1433100"/>
            <a:ext cx="4081500" cy="15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 dirty="0" smtClean="0"/>
              <a:t>Vesta</a:t>
            </a:r>
            <a:r>
              <a:rPr lang="hr" dirty="0" smtClean="0"/>
              <a:t> - </a:t>
            </a:r>
            <a:r>
              <a:rPr lang="hr" dirty="0"/>
              <a:t>božica vatre i kućnog ognjišta.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u="sng" dirty="0">
                <a:solidFill>
                  <a:schemeClr val="hlink"/>
                </a:solidFill>
                <a:hlinkClick r:id="rId3"/>
              </a:rPr>
              <a:t>Vestin hram</a:t>
            </a:r>
            <a:endParaRPr dirty="0"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1651" y="0"/>
            <a:ext cx="42023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/>
          <p:nvPr/>
        </p:nvSpPr>
        <p:spPr>
          <a:xfrm>
            <a:off x="488150" y="3000375"/>
            <a:ext cx="3309600" cy="17979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u="sng" dirty="0">
                <a:latin typeface="Patrick Hand"/>
                <a:ea typeface="Patrick Hand"/>
                <a:cs typeface="Patrick Hand"/>
                <a:sym typeface="Patrick Hand"/>
              </a:rPr>
              <a:t>ZADATAK 2. </a:t>
            </a:r>
            <a:endParaRPr sz="1600" u="sng"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b="1" dirty="0">
                <a:latin typeface="Patrick Hand"/>
                <a:ea typeface="Patrick Hand"/>
                <a:cs typeface="Patrick Hand"/>
                <a:sym typeface="Patrick Hand"/>
              </a:rPr>
              <a:t>P</a:t>
            </a:r>
            <a:r>
              <a:rPr lang="hr" sz="1600" b="1" dirty="0" smtClean="0">
                <a:latin typeface="Patrick Hand"/>
                <a:ea typeface="Patrick Hand"/>
                <a:cs typeface="Patrick Hand"/>
                <a:sym typeface="Patrick Hand"/>
              </a:rPr>
              <a:t>ročitaj </a:t>
            </a:r>
            <a:r>
              <a:rPr lang="hr" sz="1600" b="1" dirty="0">
                <a:latin typeface="Patrick Hand"/>
                <a:ea typeface="Patrick Hand"/>
                <a:cs typeface="Patrick Hand"/>
                <a:sym typeface="Patrick Hand"/>
              </a:rPr>
              <a:t>tekst u udžbeniku na str. 215. i odgovori na </a:t>
            </a:r>
            <a:r>
              <a:rPr lang="hr" sz="1600" b="1" dirty="0" smtClean="0">
                <a:latin typeface="Patrick Hand"/>
                <a:ea typeface="Patrick Hand"/>
                <a:cs typeface="Patrick Hand"/>
                <a:sym typeface="Patrick Hand"/>
              </a:rPr>
              <a:t>pitanja:</a:t>
            </a:r>
            <a:endParaRPr sz="1600" b="1"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Patrick Hand"/>
              <a:buAutoNum type="arabicPeriod"/>
            </a:pPr>
            <a:r>
              <a:rPr lang="hr" sz="1600" dirty="0">
                <a:latin typeface="Patrick Hand"/>
                <a:ea typeface="Patrick Hand"/>
                <a:cs typeface="Patrick Hand"/>
                <a:sym typeface="Patrick Hand"/>
              </a:rPr>
              <a:t>Tko su Vestalke?</a:t>
            </a:r>
            <a:endParaRPr sz="1600"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Patrick Hand"/>
              <a:buAutoNum type="arabicPeriod"/>
            </a:pPr>
            <a:r>
              <a:rPr lang="hr" sz="1600" dirty="0">
                <a:latin typeface="Patrick Hand"/>
                <a:ea typeface="Patrick Hand"/>
                <a:cs typeface="Patrick Hand"/>
                <a:sym typeface="Patrick Hand"/>
              </a:rPr>
              <a:t>Tko može biti Vestalka?</a:t>
            </a:r>
            <a:endParaRPr sz="1600"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Patrick Hand"/>
              <a:buAutoNum type="arabicPeriod"/>
            </a:pPr>
            <a:r>
              <a:rPr lang="hr" sz="1600" dirty="0">
                <a:latin typeface="Patrick Hand"/>
                <a:ea typeface="Patrick Hand"/>
                <a:cs typeface="Patrick Hand"/>
                <a:sym typeface="Patrick Hand"/>
              </a:rPr>
              <a:t>Koliko traje služba?</a:t>
            </a:r>
            <a:endParaRPr sz="1600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RELIGIJE I KULTOVI U DOBA CARSTVA</a:t>
            </a:r>
            <a:endParaRPr/>
          </a:p>
        </p:txBody>
      </p:sp>
      <p:sp>
        <p:nvSpPr>
          <p:cNvPr id="146" name="Google Shape;146;p25"/>
          <p:cNvSpPr/>
          <p:nvPr/>
        </p:nvSpPr>
        <p:spPr>
          <a:xfrm>
            <a:off x="5529175" y="3013450"/>
            <a:ext cx="1612200" cy="19074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 dirty="0">
                <a:latin typeface="Patrick Hand"/>
                <a:ea typeface="Patrick Hand"/>
                <a:cs typeface="Patrick Hand"/>
                <a:sym typeface="Patrick Hand"/>
              </a:rPr>
              <a:t>KULT BOGA MITRE</a:t>
            </a:r>
            <a:endParaRPr b="1"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Štovanje perzijskog boga Mitre proširilo se u 3</a:t>
            </a:r>
            <a:r>
              <a:rPr lang="hr" dirty="0" smtClean="0">
                <a:latin typeface="Patrick Hand"/>
                <a:ea typeface="Patrick Hand"/>
                <a:cs typeface="Patrick Hand"/>
                <a:sym typeface="Patrick Hand"/>
              </a:rPr>
              <a:t>. st</a:t>
            </a: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. među vojnicima i carevima. Vjerovali su da donosi pobjedu.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47" name="Google Shape;147;p25"/>
          <p:cNvSpPr/>
          <p:nvPr/>
        </p:nvSpPr>
        <p:spPr>
          <a:xfrm>
            <a:off x="257175" y="2750350"/>
            <a:ext cx="1695300" cy="21705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 dirty="0">
                <a:latin typeface="Patrick Hand"/>
                <a:ea typeface="Patrick Hand"/>
                <a:cs typeface="Patrick Hand"/>
                <a:sym typeface="Patrick Hand"/>
              </a:rPr>
              <a:t>CEZAROV KULT</a:t>
            </a:r>
            <a:endParaRPr b="1"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U njegovu čast gradili su se hramovi</a:t>
            </a:r>
            <a:r>
              <a:rPr lang="hr" dirty="0" smtClean="0">
                <a:latin typeface="Patrick Hand"/>
                <a:ea typeface="Patrick Hand"/>
                <a:cs typeface="Patrick Hand"/>
                <a:sym typeface="Patrick Hand"/>
              </a:rPr>
              <a:t>, izrađivali </a:t>
            </a: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kipovi. Organizirale sportske igre.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48" name="Google Shape;148;p25"/>
          <p:cNvSpPr/>
          <p:nvPr/>
        </p:nvSpPr>
        <p:spPr>
          <a:xfrm>
            <a:off x="2934725" y="2488275"/>
            <a:ext cx="1612200" cy="2437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>
                <a:latin typeface="Patrick Hand"/>
                <a:ea typeface="Patrick Hand"/>
                <a:cs typeface="Patrick Hand"/>
                <a:sym typeface="Patrick Hand"/>
              </a:rPr>
              <a:t>CARSKI KULT</a:t>
            </a:r>
            <a:endParaRPr b="1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Patrick Hand"/>
                <a:ea typeface="Patrick Hand"/>
                <a:cs typeface="Patrick Hand"/>
                <a:sym typeface="Patrick Hand"/>
              </a:rPr>
              <a:t>Nakon smrti Augusta, Senat ga je proglasio božanstvom. Svatko je morao poštivati cara kao božanstvo.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49" name="Google Shape;149;p25"/>
          <p:cNvSpPr/>
          <p:nvPr/>
        </p:nvSpPr>
        <p:spPr>
          <a:xfrm>
            <a:off x="311700" y="1414950"/>
            <a:ext cx="6027000" cy="4728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KULT je poštovanje nekoga ili nečega koje se izražava uz obred.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1525" y="285750"/>
            <a:ext cx="1365251" cy="2047877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51" name="Google Shape;151;p25"/>
          <p:cNvCxnSpPr/>
          <p:nvPr/>
        </p:nvCxnSpPr>
        <p:spPr>
          <a:xfrm rot="10800000" flipH="1">
            <a:off x="6977050" y="2488275"/>
            <a:ext cx="774000" cy="47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ZA KRAJ 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" u="sng">
                <a:solidFill>
                  <a:schemeClr val="hlink"/>
                </a:solidFill>
                <a:hlinkClick r:id="rId3"/>
              </a:rPr>
              <a:t>KVIZ</a:t>
            </a:r>
            <a:r>
              <a:rPr lang="hr"/>
              <a:t> riješi tek nakon što napraviš zadatak o bogovima.</a:t>
            </a:r>
            <a:endParaRPr/>
          </a:p>
        </p:txBody>
      </p:sp>
      <p:pic>
        <p:nvPicPr>
          <p:cNvPr id="1026" name="Picture 2" descr="\\tartar\_Razmjena\dvukelic\Novi udžbenici 2019-2020\Klio 5 2019 FRONT - sve\Links\13720_Klio_5_22_Rimske_religij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5225" y="2308360"/>
            <a:ext cx="2150556" cy="2150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Nakon rada moći ćeš: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•"/>
            </a:pPr>
            <a:r>
              <a:rPr lang="hr" dirty="0"/>
              <a:t>imenovati najutjecajnije rimske bogove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•"/>
            </a:pPr>
            <a:r>
              <a:rPr lang="hr" dirty="0"/>
              <a:t>objasniti utjecaj ostalih božanstava na rimsku religiju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•"/>
            </a:pPr>
            <a:r>
              <a:rPr lang="hr" dirty="0"/>
              <a:t>imenovati najvažnije rimske književnike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Za današnji rad ti je </a:t>
            </a:r>
            <a:r>
              <a:rPr lang="hr" dirty="0" smtClean="0"/>
              <a:t>potrebno</a:t>
            </a:r>
            <a:r>
              <a:rPr lang="hr" dirty="0"/>
              <a:t>: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•"/>
            </a:pPr>
            <a:r>
              <a:rPr lang="hr" dirty="0"/>
              <a:t>udžbenik</a:t>
            </a:r>
            <a:r>
              <a:rPr lang="hr" dirty="0" smtClean="0"/>
              <a:t>, radna </a:t>
            </a:r>
            <a:r>
              <a:rPr lang="hr" dirty="0"/>
              <a:t>bilježnica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•"/>
            </a:pPr>
            <a:r>
              <a:rPr lang="hr" dirty="0"/>
              <a:t>bilježnica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•"/>
            </a:pPr>
            <a:r>
              <a:rPr lang="hr" dirty="0"/>
              <a:t>olovka</a:t>
            </a:r>
            <a:r>
              <a:rPr lang="hr" dirty="0" smtClean="0"/>
              <a:t>, gumica</a:t>
            </a:r>
            <a:r>
              <a:rPr lang="hr" dirty="0"/>
              <a:t>, bojice...</a:t>
            </a:r>
            <a:endParaRPr dirty="0"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6153" y="0"/>
            <a:ext cx="37678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Ponovimo!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•"/>
            </a:pPr>
            <a:r>
              <a:rPr lang="hr" dirty="0"/>
              <a:t>K</a:t>
            </a:r>
            <a:r>
              <a:rPr lang="hr" dirty="0" smtClean="0"/>
              <a:t>oja </a:t>
            </a:r>
            <a:r>
              <a:rPr lang="hr" dirty="0"/>
              <a:t>je razlika između monoteističkih i politeističkih religija?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•"/>
            </a:pPr>
            <a:r>
              <a:rPr lang="hr" dirty="0" smtClean="0"/>
              <a:t>Prisjeti se </a:t>
            </a:r>
            <a:r>
              <a:rPr lang="hr" dirty="0"/>
              <a:t>primjera o kojima smo već učili.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•"/>
            </a:pPr>
            <a:r>
              <a:rPr lang="hr" dirty="0" smtClean="0"/>
              <a:t>Tko </a:t>
            </a:r>
            <a:r>
              <a:rPr lang="hr" dirty="0"/>
              <a:t>čini Kapitolijsko trojstvo?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Kako se mijenjala religija rimljana?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b="1" dirty="0" smtClean="0"/>
              <a:t>Pročitaj </a:t>
            </a:r>
            <a:r>
              <a:rPr lang="hr" b="1" dirty="0"/>
              <a:t>tekst u udžbeniku na str. 212. i u </a:t>
            </a:r>
            <a:r>
              <a:rPr lang="hr" b="1" dirty="0" smtClean="0"/>
              <a:t>bilježnicu odgovori</a:t>
            </a:r>
            <a:r>
              <a:rPr lang="hr" b="1" dirty="0"/>
              <a:t>: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r" dirty="0"/>
              <a:t>P</a:t>
            </a:r>
            <a:r>
              <a:rPr lang="hr" dirty="0" smtClean="0"/>
              <a:t>od </a:t>
            </a:r>
            <a:r>
              <a:rPr lang="hr" dirty="0"/>
              <a:t>čijim se utjecajem razvija vjerovanje Rimljana?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r" dirty="0"/>
              <a:t>J</a:t>
            </a:r>
            <a:r>
              <a:rPr lang="hr" dirty="0" smtClean="0"/>
              <a:t>esu </a:t>
            </a:r>
            <a:r>
              <a:rPr lang="hr" dirty="0"/>
              <a:t>li Rimljani monoteisti ili politeisti?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r" dirty="0"/>
              <a:t>K</a:t>
            </a:r>
            <a:r>
              <a:rPr lang="hr" dirty="0" smtClean="0"/>
              <a:t>oja </a:t>
            </a:r>
            <a:r>
              <a:rPr lang="hr" dirty="0"/>
              <a:t>se nova religija javlja u 1</a:t>
            </a:r>
            <a:r>
              <a:rPr lang="hr" dirty="0" smtClean="0"/>
              <a:t>. st</a:t>
            </a:r>
            <a:r>
              <a:rPr lang="hr" dirty="0"/>
              <a:t>.?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RIMSKA STARA VJERA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182175" y="1318025"/>
            <a:ext cx="5518500" cy="3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 dirty="0"/>
              <a:t>Rimljani su vjerovanja preuzeli od Etruraca i Grka.</a:t>
            </a:r>
            <a:endParaRPr sz="17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700" dirty="0"/>
              <a:t>Vrhovno </a:t>
            </a:r>
            <a:r>
              <a:rPr lang="hr" sz="1700" dirty="0" smtClean="0"/>
              <a:t>božanstvo - </a:t>
            </a:r>
            <a:r>
              <a:rPr lang="hr" sz="1700" dirty="0"/>
              <a:t>Kapitolijsko </a:t>
            </a:r>
            <a:r>
              <a:rPr lang="hr" sz="1700" dirty="0" smtClean="0"/>
              <a:t>trojstvo - Jupiter, Junona </a:t>
            </a:r>
            <a:r>
              <a:rPr lang="hr" sz="1700" dirty="0"/>
              <a:t>i Minerva, preuzeto je od Etrušćana (Tinija-Uni-Minerva).</a:t>
            </a:r>
            <a:endParaRPr sz="17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sz="1700" dirty="0"/>
              <a:t>Od Grka, s juga Apeninskog poluotoka, širio se utjecaj grčkih bogova.</a:t>
            </a:r>
            <a:endParaRPr sz="1700" dirty="0"/>
          </a:p>
        </p:txBody>
      </p:sp>
      <p:sp>
        <p:nvSpPr>
          <p:cNvPr id="95" name="Google Shape;95;p18"/>
          <p:cNvSpPr/>
          <p:nvPr/>
        </p:nvSpPr>
        <p:spPr>
          <a:xfrm>
            <a:off x="6172300" y="2272500"/>
            <a:ext cx="2089500" cy="18645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2CC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 smtClean="0">
                <a:latin typeface="Patrick Hand"/>
                <a:ea typeface="Patrick Hand"/>
                <a:cs typeface="Patrick Hand"/>
                <a:sym typeface="Patrick Hand"/>
              </a:rPr>
              <a:t>Prisjeti </a:t>
            </a: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se!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Kako su i kada Grci došli do juga Apeninskog </a:t>
            </a:r>
            <a:r>
              <a:rPr lang="hr" dirty="0" smtClean="0">
                <a:latin typeface="Patrick Hand"/>
                <a:ea typeface="Patrick Hand"/>
                <a:cs typeface="Patrick Hand"/>
                <a:sym typeface="Patrick Hand"/>
              </a:rPr>
              <a:t>poluotoka?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6418650" y="621500"/>
            <a:ext cx="2089500" cy="1028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P</a:t>
            </a:r>
            <a:r>
              <a:rPr lang="hr" dirty="0" smtClean="0">
                <a:latin typeface="Patrick Hand"/>
                <a:ea typeface="Patrick Hand"/>
                <a:cs typeface="Patrick Hand"/>
                <a:sym typeface="Patrick Hand"/>
              </a:rPr>
              <a:t>rouči </a:t>
            </a: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tablicu u udžbeniku, str</a:t>
            </a:r>
            <a:r>
              <a:rPr lang="hr" dirty="0" smtClean="0">
                <a:latin typeface="Patrick Hand"/>
                <a:ea typeface="Patrick Hand"/>
                <a:cs typeface="Patrick Hand"/>
                <a:sym typeface="Patrick Hand"/>
              </a:rPr>
              <a:t>. 214</a:t>
            </a:r>
            <a:r>
              <a:rPr lang="hr" dirty="0">
                <a:latin typeface="Patrick Hand"/>
                <a:ea typeface="Patrick Hand"/>
                <a:cs typeface="Patrick Hand"/>
                <a:sym typeface="Patrick Hand"/>
              </a:rPr>
              <a:t>.</a:t>
            </a:r>
            <a:endParaRPr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97" name="Google Shape;97;p18"/>
          <p:cNvCxnSpPr/>
          <p:nvPr/>
        </p:nvCxnSpPr>
        <p:spPr>
          <a:xfrm rot="10800000" flipH="1">
            <a:off x="5357825" y="1403650"/>
            <a:ext cx="985800" cy="62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RIMSKI BOGOVI</a:t>
            </a:r>
            <a:endParaRPr/>
          </a:p>
        </p:txBody>
      </p:sp>
      <p:sp>
        <p:nvSpPr>
          <p:cNvPr id="103" name="Google Shape;103;p19"/>
          <p:cNvSpPr/>
          <p:nvPr/>
        </p:nvSpPr>
        <p:spPr>
          <a:xfrm>
            <a:off x="366725" y="1333500"/>
            <a:ext cx="4595700" cy="21192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u="sng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ZADATAK 1.</a:t>
            </a:r>
            <a:endParaRPr sz="1600" u="sng" dirty="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600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U bilježnicu nacrtaj tablicu u kojoj ćeš usporediti 12 grčkih </a:t>
            </a:r>
            <a:r>
              <a:rPr lang="hr" sz="1600" dirty="0" smtClean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olimpskih </a:t>
            </a:r>
            <a:r>
              <a:rPr lang="hr" sz="1600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 imenima i područjima djelovanja rimskih bogova.</a:t>
            </a:r>
            <a:endParaRPr sz="1600" dirty="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hr" sz="1600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Pri izradi koristi udžbenik ili neki drugi izvor znanja.</a:t>
            </a:r>
            <a:endParaRPr sz="1600" dirty="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KUĆNI DUHOVI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5796300" cy="33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Rimljani su vjerovali u </a:t>
            </a:r>
            <a:r>
              <a:rPr lang="hr" dirty="0" smtClean="0"/>
              <a:t>duhove - </a:t>
            </a:r>
            <a:r>
              <a:rPr lang="hr" dirty="0"/>
              <a:t>zaštitnike obitelji.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b="1" dirty="0" smtClean="0"/>
              <a:t>LARI</a:t>
            </a:r>
            <a:r>
              <a:rPr lang="hr" dirty="0" smtClean="0"/>
              <a:t> → </a:t>
            </a:r>
            <a:r>
              <a:rPr lang="hr" dirty="0"/>
              <a:t>čuvari obitelji izvan kuće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b="1" dirty="0" smtClean="0"/>
              <a:t>PENATI</a:t>
            </a:r>
            <a:r>
              <a:rPr lang="hr" dirty="0" smtClean="0"/>
              <a:t> → </a:t>
            </a:r>
            <a:r>
              <a:rPr lang="hr" dirty="0"/>
              <a:t>zaštitnici obitelji i kućnog </a:t>
            </a:r>
            <a:r>
              <a:rPr lang="hr" dirty="0" smtClean="0"/>
              <a:t>ognjišta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dirty="0"/>
              <a:t>Svaka je obitelj odlučivala koje će bogove smatrati svojim Penatima i koliko će ih biti.</a:t>
            </a:r>
            <a:endParaRPr dirty="0"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450" y="0"/>
            <a:ext cx="3428550" cy="29089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1" name="Google Shape;111;p20"/>
          <p:cNvSpPr txBox="1"/>
          <p:nvPr/>
        </p:nvSpPr>
        <p:spPr>
          <a:xfrm>
            <a:off x="5746647" y="3068450"/>
            <a:ext cx="3312300" cy="4821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Source Code Pro"/>
                <a:ea typeface="Source Code Pro"/>
                <a:cs typeface="Source Code Pro"/>
                <a:sym typeface="Source Code Pro"/>
              </a:rPr>
              <a:t>LARARIJ- kućno svetište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Ostali bogovi i božanstva/proslave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357325"/>
            <a:ext cx="8520600" cy="3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00" dirty="0"/>
              <a:t>Posebno se štovao </a:t>
            </a:r>
            <a:r>
              <a:rPr lang="hr" sz="1700" b="1" dirty="0" smtClean="0"/>
              <a:t>Saturn </a:t>
            </a:r>
            <a:r>
              <a:rPr lang="hr" sz="1700" dirty="0" smtClean="0"/>
              <a:t>- </a:t>
            </a:r>
            <a:r>
              <a:rPr lang="hr" sz="1700" dirty="0"/>
              <a:t>bog sjetve i zaštitnik poljoprivrednih radova.</a:t>
            </a:r>
            <a:endParaRPr sz="17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700" dirty="0"/>
              <a:t>Njegova svetkovina </a:t>
            </a:r>
            <a:r>
              <a:rPr lang="hr" sz="1700" b="1" dirty="0"/>
              <a:t>Saturnalije</a:t>
            </a:r>
            <a:r>
              <a:rPr lang="hr" sz="1700" dirty="0"/>
              <a:t>, slavile su se krajem </a:t>
            </a:r>
            <a:r>
              <a:rPr lang="hr" sz="1700" dirty="0" smtClean="0"/>
              <a:t>prosinca -</a:t>
            </a:r>
            <a:r>
              <a:rPr lang="hr" sz="1700" dirty="0"/>
              <a:t>danas Nova godina. Kraj jednog i početak novog razdoblja. Robovi su taj dan bili jednaki gospodarima.</a:t>
            </a:r>
            <a:endParaRPr sz="1700" dirty="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700" b="1" dirty="0" smtClean="0"/>
              <a:t>Jan </a:t>
            </a:r>
            <a:r>
              <a:rPr lang="hr" sz="1700" dirty="0" smtClean="0"/>
              <a:t>- </a:t>
            </a:r>
            <a:r>
              <a:rPr lang="hr" sz="1700" dirty="0"/>
              <a:t>bog prolaza,gradskih i kućnih vrata, i bog svakog početka</a:t>
            </a:r>
            <a:r>
              <a:rPr lang="hr" sz="1700" dirty="0" smtClean="0"/>
              <a:t>. Prikazan </a:t>
            </a:r>
            <a:r>
              <a:rPr lang="hr" sz="1700" dirty="0"/>
              <a:t>je s dva lica.U vrijeme ratova vrata njegovog hrama bila bi širom otvorena.</a:t>
            </a:r>
            <a:endParaRPr sz="17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542</Words>
  <Application>Microsoft Office PowerPoint</Application>
  <PresentationFormat>On-screen Show (16:9)</PresentationFormat>
  <Paragraphs>77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Oswald</vt:lpstr>
      <vt:lpstr>Source Code Pro</vt:lpstr>
      <vt:lpstr>Patrick Hand</vt:lpstr>
      <vt:lpstr>Modern Writer</vt:lpstr>
      <vt:lpstr>RIMSKE RELIGIJE – 1. DIO</vt:lpstr>
      <vt:lpstr>Nakon rada moći ćeš:</vt:lpstr>
      <vt:lpstr>Za današnji rad ti je potrebno:</vt:lpstr>
      <vt:lpstr>Ponovimo!</vt:lpstr>
      <vt:lpstr>Kako se mijenjala religija rimljana?</vt:lpstr>
      <vt:lpstr>RIMSKA STARA VJERA</vt:lpstr>
      <vt:lpstr>RIMSKI BOGOVI</vt:lpstr>
      <vt:lpstr>KUĆNI DUHOVI</vt:lpstr>
      <vt:lpstr>Ostali bogovi i božanstva/proslave</vt:lpstr>
      <vt:lpstr>PRORICANJE</vt:lpstr>
      <vt:lpstr>HRAMOVI</vt:lpstr>
      <vt:lpstr>Vestin hram</vt:lpstr>
      <vt:lpstr>RELIGIJE I KULTOVI U DOBA CARSTVA</vt:lpstr>
      <vt:lpstr>ZA KRAJ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RIMSKE RELIGIJE – 1. DIO</dc:title>
  <cp:lastModifiedBy>dvukelic</cp:lastModifiedBy>
  <cp:revision>2</cp:revision>
  <dcterms:modified xsi:type="dcterms:W3CDTF">2020-06-02T07:52:50Z</dcterms:modified>
</cp:coreProperties>
</file>